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57" r:id="rId13"/>
    <p:sldId id="258" r:id="rId14"/>
    <p:sldId id="259" r:id="rId15"/>
    <p:sldId id="260" r:id="rId16"/>
    <p:sldId id="261" r:id="rId17"/>
    <p:sldId id="273" r:id="rId18"/>
    <p:sldId id="274" r:id="rId19"/>
    <p:sldId id="275" r:id="rId20"/>
    <p:sldId id="276" r:id="rId21"/>
    <p:sldId id="277" r:id="rId22"/>
    <p:sldId id="278" r:id="rId23"/>
    <p:sldId id="262" r:id="rId2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en-US" smtClean="0"/>
              <a:t>Disease and Health Outcome Registry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D8CA82-CC9B-4EA8-B0F6-067EBA61011B}" type="datetimeFigureOut">
              <a:rPr lang="fa-IR" smtClean="0"/>
              <a:t>1446/05/16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7E2952E-5875-44D5-86DA-5DE8E5ABF59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91923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en-US" smtClean="0"/>
              <a:t>Disease and Health Outcome Registry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3BC61AA-47F1-41EF-A506-0C38026A4BB7}" type="datetimeFigureOut">
              <a:rPr lang="fa-IR" smtClean="0"/>
              <a:t>1446/05/16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20BCA7A-E2EA-4352-8BED-5CF2CA1F78E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887881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BCA7A-E2EA-4352-8BED-5CF2CA1F78EC}" type="slidenum">
              <a:rPr lang="fa-IR" smtClean="0"/>
              <a:t>1</a:t>
            </a:fld>
            <a:endParaRPr lang="fa-I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Disease and Health Outcome Registry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2567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BCA7A-E2EA-4352-8BED-5CF2CA1F78EC}" type="slidenum">
              <a:rPr lang="fa-IR" smtClean="0"/>
              <a:t>2</a:t>
            </a:fld>
            <a:endParaRPr lang="fa-I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Disease and Health Outcome Registry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8578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some countries, there may be a </a:t>
            </a:r>
            <a:r>
              <a:rPr lang="en-US" sz="1200" b="1" dirty="0" smtClean="0">
                <a:solidFill>
                  <a:srgbClr val="FF0000"/>
                </a:solidFill>
              </a:rPr>
              <a:t>threshold</a:t>
            </a:r>
            <a:r>
              <a:rPr lang="en-US" dirty="0" smtClean="0"/>
              <a:t> above which a </a:t>
            </a:r>
            <a:r>
              <a:rPr lang="en-US" sz="1200" b="1" dirty="0" smtClean="0">
                <a:solidFill>
                  <a:srgbClr val="FF0000"/>
                </a:solidFill>
              </a:rPr>
              <a:t>payer</a:t>
            </a:r>
            <a:r>
              <a:rPr lang="en-US" dirty="0" smtClean="0"/>
              <a:t> is willing to pay for an </a:t>
            </a:r>
            <a:r>
              <a:rPr lang="en-US" sz="1200" b="1" dirty="0" smtClean="0">
                <a:solidFill>
                  <a:srgbClr val="FF0000"/>
                </a:solidFill>
              </a:rPr>
              <a:t>improvement</a:t>
            </a:r>
            <a:r>
              <a:rPr lang="en-US" dirty="0" smtClean="0"/>
              <a:t> in patient </a:t>
            </a:r>
            <a:r>
              <a:rPr lang="en-US" sz="1200" b="1" dirty="0" smtClean="0">
                <a:solidFill>
                  <a:srgbClr val="FF0000"/>
                </a:solidFill>
              </a:rPr>
              <a:t>outcomes</a:t>
            </a:r>
            <a:r>
              <a:rPr lang="en-US" dirty="0" smtClean="0"/>
              <a:t>. In these scenarios—particularly for </a:t>
            </a:r>
            <a:r>
              <a:rPr lang="en-US" sz="1200" b="1" dirty="0" smtClean="0">
                <a:solidFill>
                  <a:srgbClr val="FF0000"/>
                </a:solidFill>
              </a:rPr>
              <a:t>rare</a:t>
            </a:r>
            <a:r>
              <a:rPr lang="en-US" dirty="0" smtClean="0"/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diseases</a:t>
            </a:r>
            <a:r>
              <a:rPr lang="en-US" dirty="0" smtClean="0"/>
              <a:t>, when it can be difficult to gather clinical effectiveness data together with </a:t>
            </a:r>
            <a:r>
              <a:rPr lang="en-US" sz="1200" b="1" dirty="0" smtClean="0">
                <a:solidFill>
                  <a:srgbClr val="FF0000"/>
                </a:solidFill>
              </a:rPr>
              <a:t>quality-of-life</a:t>
            </a:r>
            <a:r>
              <a:rPr lang="en-US" dirty="0" smtClean="0"/>
              <a:t> data in a utility format—the establishment of disease-specific data registries has been recommended to facilitate the process of </a:t>
            </a:r>
            <a:r>
              <a:rPr lang="en-US" sz="1200" b="1" dirty="0" smtClean="0">
                <a:solidFill>
                  <a:srgbClr val="FF0000"/>
                </a:solidFill>
              </a:rPr>
              <a:t>technology</a:t>
            </a:r>
            <a:r>
              <a:rPr lang="en-US" dirty="0" smtClean="0"/>
              <a:t> </a:t>
            </a:r>
            <a:r>
              <a:rPr lang="en-US" sz="1200" b="1" dirty="0" smtClean="0">
                <a:solidFill>
                  <a:srgbClr val="FF0000"/>
                </a:solidFill>
              </a:rPr>
              <a:t>assessment</a:t>
            </a:r>
            <a:r>
              <a:rPr lang="en-US" dirty="0" smtClean="0"/>
              <a:t> and improving patient care</a:t>
            </a:r>
          </a:p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BCA7A-E2EA-4352-8BED-5CF2CA1F78EC}" type="slidenum">
              <a:rPr lang="fa-IR" smtClean="0"/>
              <a:t>8</a:t>
            </a:fld>
            <a:endParaRPr lang="fa-I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Disease and Health Outcome Registry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154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470F-CA53-45D3-9A51-A81A253A3548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637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1A6A4-EDDE-4694-8BF5-6EDBA2604FB2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743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DFC9-5E62-4C07-97D2-E0FFFB40C19B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293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5B87-DD63-4549-917A-5878226D6D65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9206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14BD0-C8DA-4F6C-9C2A-6727AB1D6657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3722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396E-E8CF-4268-B5EF-60FFF52E6CBF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387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DE65F-9C12-4A51-BDB0-4060D0195136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910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D9B93-F78B-4D4C-B313-DC4A0A9D4657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4652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77704-5E6F-467F-861A-F45584D32DF6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922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2032-F159-4483-8E84-BDEE92051CC2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752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FB55-3C1B-450E-B3F0-A3DB8EEB1078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9940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2642A-5F89-4D61-B5D5-9F02F511653E}" type="datetime8">
              <a:rPr lang="fa-IR" smtClean="0"/>
              <a:t>24/اکتبر/17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EDCE-9C26-4304-B166-0B22C1F4896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329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2376264"/>
          </a:xfrm>
        </p:spPr>
        <p:txBody>
          <a:bodyPr>
            <a:normAutofit/>
          </a:bodyPr>
          <a:lstStyle/>
          <a:p>
            <a:pPr rtl="0"/>
            <a:r>
              <a:rPr lang="en-US" dirty="0" smtClean="0"/>
              <a:t>Disease and Health Outcome  Registry Workshop</a:t>
            </a:r>
            <a:br>
              <a:rPr lang="en-US" dirty="0" smtClean="0"/>
            </a:br>
            <a:r>
              <a:rPr lang="en-US" u="sng" dirty="0" smtClean="0"/>
              <a:t>Necessity Of registry</a:t>
            </a:r>
            <a:endParaRPr lang="fa-IR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err="1" smtClean="0"/>
              <a:t>Shahid</a:t>
            </a:r>
            <a:r>
              <a:rPr lang="en-US" dirty="0" smtClean="0"/>
              <a:t> </a:t>
            </a:r>
            <a:r>
              <a:rPr lang="en-US" dirty="0" err="1" smtClean="0"/>
              <a:t>Beheshti</a:t>
            </a:r>
            <a:r>
              <a:rPr lang="en-US" dirty="0" smtClean="0"/>
              <a:t> University of Medical Science</a:t>
            </a:r>
          </a:p>
          <a:p>
            <a:pPr rtl="0"/>
            <a:r>
              <a:rPr lang="en-US" sz="2600" dirty="0" err="1" smtClean="0"/>
              <a:t>Koorosh</a:t>
            </a:r>
            <a:r>
              <a:rPr lang="en-US" sz="2600" dirty="0" smtClean="0"/>
              <a:t> </a:t>
            </a:r>
            <a:r>
              <a:rPr lang="en-US" sz="2600" dirty="0" err="1" smtClean="0"/>
              <a:t>Etemad.MD,MpH,PhD</a:t>
            </a:r>
            <a:r>
              <a:rPr lang="en-US" sz="2600" dirty="0" smtClean="0"/>
              <a:t>(Epidemiology</a:t>
            </a:r>
            <a:r>
              <a:rPr lang="en-US" dirty="0" smtClean="0"/>
              <a:t>)</a:t>
            </a:r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9623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Patient Outcomes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An </a:t>
            </a:r>
            <a:r>
              <a:rPr lang="en-US" sz="2800" b="1" dirty="0">
                <a:solidFill>
                  <a:srgbClr val="FF0000"/>
                </a:solidFill>
              </a:rPr>
              <a:t>outcome</a:t>
            </a:r>
            <a:r>
              <a:rPr lang="en-US" dirty="0"/>
              <a:t> may be thought of as an </a:t>
            </a:r>
            <a:r>
              <a:rPr lang="en-US" sz="2800" b="1" dirty="0">
                <a:solidFill>
                  <a:srgbClr val="FF0000"/>
                </a:solidFill>
              </a:rPr>
              <a:t>end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result</a:t>
            </a:r>
            <a:r>
              <a:rPr lang="en-US" dirty="0"/>
              <a:t> of a </a:t>
            </a:r>
            <a:r>
              <a:rPr lang="en-US" sz="2800" b="1" dirty="0">
                <a:solidFill>
                  <a:srgbClr val="FF0000"/>
                </a:solidFill>
              </a:rPr>
              <a:t>particular</a:t>
            </a:r>
            <a:r>
              <a:rPr lang="en-US" dirty="0"/>
              <a:t> health care </a:t>
            </a:r>
            <a:r>
              <a:rPr lang="en-US" sz="2800" b="1" dirty="0">
                <a:solidFill>
                  <a:srgbClr val="FF0000"/>
                </a:solidFill>
              </a:rPr>
              <a:t>practice</a:t>
            </a:r>
            <a:r>
              <a:rPr lang="en-US" dirty="0"/>
              <a:t> or intervention </a:t>
            </a:r>
            <a:endParaRPr lang="en-US" dirty="0" smtClean="0"/>
          </a:p>
          <a:p>
            <a:pPr algn="l" rtl="0"/>
            <a:r>
              <a:rPr lang="en-US" dirty="0"/>
              <a:t>“</a:t>
            </a:r>
            <a:r>
              <a:rPr lang="en-US" sz="2800" b="1" dirty="0">
                <a:solidFill>
                  <a:srgbClr val="FF0000"/>
                </a:solidFill>
              </a:rPr>
              <a:t>final</a:t>
            </a:r>
            <a:r>
              <a:rPr lang="en-US" dirty="0"/>
              <a:t>” endpoints are those that </a:t>
            </a:r>
            <a:r>
              <a:rPr lang="en-US" sz="2800" b="1" dirty="0">
                <a:solidFill>
                  <a:srgbClr val="FF0000"/>
                </a:solidFill>
              </a:rPr>
              <a:t>matter</a:t>
            </a:r>
            <a:r>
              <a:rPr lang="en-US" dirty="0"/>
              <a:t> to decisionmakers: </a:t>
            </a:r>
            <a:r>
              <a:rPr lang="en-US" sz="2800" b="1" dirty="0">
                <a:solidFill>
                  <a:srgbClr val="FF0000"/>
                </a:solidFill>
              </a:rPr>
              <a:t>patients</a:t>
            </a:r>
            <a:r>
              <a:rPr lang="en-US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providers</a:t>
            </a:r>
            <a:r>
              <a:rPr lang="en-US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private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payers</a:t>
            </a:r>
            <a:r>
              <a:rPr lang="en-US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government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agencies</a:t>
            </a:r>
            <a:r>
              <a:rPr lang="en-US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accrediting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organizations</a:t>
            </a:r>
            <a:r>
              <a:rPr lang="en-US" dirty="0"/>
              <a:t>, or </a:t>
            </a:r>
            <a:r>
              <a:rPr lang="en-US" sz="2800" b="1" dirty="0">
                <a:solidFill>
                  <a:srgbClr val="FF0000"/>
                </a:solidFill>
              </a:rPr>
              <a:t>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915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برنامه </a:t>
            </a:r>
            <a:r>
              <a:rPr lang="fa-IR" dirty="0"/>
              <a:t>های </a:t>
            </a:r>
            <a:r>
              <a:rPr lang="fa-IR" dirty="0" smtClean="0"/>
              <a:t>ثبت موجود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رنامه های ثبت بیماری موجود</a:t>
            </a:r>
          </a:p>
          <a:p>
            <a:r>
              <a:rPr lang="fa-IR" dirty="0" smtClean="0"/>
              <a:t>بیماری تنگی نای به دنبال لوله گذاری</a:t>
            </a:r>
          </a:p>
          <a:p>
            <a:r>
              <a:rPr lang="fa-IR" dirty="0" smtClean="0"/>
              <a:t>بیماری های مزمن انسدادی</a:t>
            </a:r>
          </a:p>
          <a:p>
            <a:r>
              <a:rPr lang="fa-IR" dirty="0" smtClean="0"/>
              <a:t>بیماری پر فشاری شریان ریه</a:t>
            </a:r>
          </a:p>
          <a:p>
            <a:r>
              <a:rPr lang="fa-IR" dirty="0" smtClean="0"/>
              <a:t>سارکوئیدوز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795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برنامه های ثبت موجود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سرطان های قفسه صدری</a:t>
            </a:r>
          </a:p>
          <a:p>
            <a:r>
              <a:rPr lang="fa-IR" dirty="0"/>
              <a:t>دیستروفی شبکیه</a:t>
            </a:r>
          </a:p>
          <a:p>
            <a:r>
              <a:rPr lang="fa-IR" dirty="0"/>
              <a:t>بیماری هپاتیت اتوایمیون در کودکان</a:t>
            </a:r>
          </a:p>
          <a:p>
            <a:r>
              <a:rPr lang="fa-IR" dirty="0"/>
              <a:t>چاقی و اضافه وزن در کودکان ایران</a:t>
            </a:r>
          </a:p>
          <a:p>
            <a:r>
              <a:rPr lang="fa-IR" dirty="0"/>
              <a:t>کبد چرب در کودکان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3922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برنامه های ثبت موجود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مسومیت با سرب در کودکان ایرانی</a:t>
            </a:r>
          </a:p>
          <a:p>
            <a:r>
              <a:rPr lang="fa-IR" dirty="0"/>
              <a:t>وضعیت تغذیه ای کودکان و نوجوانان</a:t>
            </a:r>
          </a:p>
          <a:p>
            <a:r>
              <a:rPr lang="fa-IR" dirty="0"/>
              <a:t>نارسایی حاد کبد در کودکان و شیرخواران</a:t>
            </a:r>
          </a:p>
          <a:p>
            <a:r>
              <a:rPr lang="fa-IR" dirty="0"/>
              <a:t>بیماری های التهابی روده کودکان</a:t>
            </a:r>
          </a:p>
          <a:p>
            <a:r>
              <a:rPr lang="fa-IR" dirty="0"/>
              <a:t>بیماری ویلسون در کودکان</a:t>
            </a:r>
          </a:p>
          <a:p>
            <a:endParaRPr lang="fa-IR" dirty="0"/>
          </a:p>
          <a:p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1226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برنامه های ثبت موجود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پروسیجرهای اندوسکوپیک و بیوپسی کبد در کودکان</a:t>
            </a:r>
          </a:p>
          <a:p>
            <a:r>
              <a:rPr lang="fa-IR" dirty="0"/>
              <a:t>ثبت و پایش اختلالات پیش بدخیم حفره دهان</a:t>
            </a:r>
          </a:p>
          <a:p>
            <a:r>
              <a:rPr lang="fa-IR" dirty="0"/>
              <a:t>برنامه ملی ثبت اطلاعات بیماران مبتلا به کراتوکونوس</a:t>
            </a:r>
          </a:p>
          <a:p>
            <a:r>
              <a:rPr lang="fa-IR" dirty="0"/>
              <a:t>طراحی و راه اندازي بانک اطلاعاتی تومورهاي گليال مغزي</a:t>
            </a:r>
          </a:p>
          <a:p>
            <a:r>
              <a:rPr lang="fa-IR" dirty="0"/>
              <a:t>ثبت ندول ها وکارسینومهای دیفرانسیه تیروئید</a:t>
            </a:r>
          </a:p>
          <a:p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1650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برنامه های ثبت موجود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سامانه ثبت اطلاعات مسمومین</a:t>
            </a:r>
          </a:p>
          <a:p>
            <a:r>
              <a:rPr lang="fa-IR" dirty="0"/>
              <a:t>ثبت موارد رژیم کتوژنیک</a:t>
            </a:r>
          </a:p>
          <a:p>
            <a:r>
              <a:rPr lang="fa-IR" dirty="0"/>
              <a:t>صرع مقاوم در کودکان</a:t>
            </a:r>
          </a:p>
          <a:p>
            <a:r>
              <a:rPr lang="fa-IR" dirty="0"/>
              <a:t>ثبت بیماران نورومتابولیک</a:t>
            </a:r>
          </a:p>
          <a:p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89314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/>
              <a:t>برنامه های ثبت در حال راه اندازی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dirty="0"/>
              <a:t>ثبت عوارض واکسن ب ث ژ در کودکان</a:t>
            </a:r>
          </a:p>
          <a:p>
            <a:r>
              <a:rPr lang="fa-IR" dirty="0" smtClean="0"/>
              <a:t>راه </a:t>
            </a:r>
            <a:r>
              <a:rPr lang="fa-IR" dirty="0"/>
              <a:t>اندازی نظام ثبت ترومبوز نوزادی در بیمارستان های تابعه دانشگاه علوم پزشکی شهید بهشتی</a:t>
            </a:r>
          </a:p>
          <a:p>
            <a:r>
              <a:rPr lang="fa-IR" dirty="0" smtClean="0"/>
              <a:t>راه </a:t>
            </a:r>
            <a:r>
              <a:rPr lang="fa-IR" dirty="0"/>
              <a:t>اندازی برنامه ملی ثبت اطلاعات بیماران مبتلا به سرطان پستان در کشور</a:t>
            </a:r>
          </a:p>
          <a:p>
            <a:r>
              <a:rPr lang="fa-IR" dirty="0" smtClean="0"/>
              <a:t>راه </a:t>
            </a:r>
            <a:r>
              <a:rPr lang="fa-IR" dirty="0"/>
              <a:t>اندازي نظام ثبت سرطان روده ي بزرگ (</a:t>
            </a:r>
            <a:r>
              <a:rPr lang="en-US" dirty="0"/>
              <a:t>colon cancer)</a:t>
            </a:r>
          </a:p>
          <a:p>
            <a:r>
              <a:rPr lang="fa-IR" dirty="0" smtClean="0"/>
              <a:t>راه </a:t>
            </a:r>
            <a:r>
              <a:rPr lang="fa-IR" dirty="0"/>
              <a:t>اندازي نظام ثبت سرطان پانکراس</a:t>
            </a:r>
          </a:p>
          <a:p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8910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dirty="0"/>
              <a:t>برنامه های ثبت در حال راه اندازی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a-IR" dirty="0" smtClean="0"/>
              <a:t>راه </a:t>
            </a:r>
            <a:r>
              <a:rPr lang="fa-IR" sz="4100" dirty="0"/>
              <a:t>اندازی نظام ثبت (</a:t>
            </a:r>
            <a:r>
              <a:rPr lang="en-US" sz="4100" dirty="0"/>
              <a:t>ERCP) Endoscopic Retrograde </a:t>
            </a:r>
            <a:r>
              <a:rPr lang="en-US" sz="4100" dirty="0" err="1"/>
              <a:t>CholangioPancreatography</a:t>
            </a:r>
            <a:endParaRPr lang="en-US" sz="4100" dirty="0"/>
          </a:p>
          <a:p>
            <a:endParaRPr lang="en-US" sz="4100" dirty="0"/>
          </a:p>
          <a:p>
            <a:r>
              <a:rPr lang="fa-IR" sz="4100" dirty="0"/>
              <a:t>راه اندازی نظام ثبت بیماری مزمن ریوی ناشی از دیسپلازی برونکوپولمونری در بیمارستانهای تابعه دانشگاه علوم پزشکی شهید بهشتی</a:t>
            </a:r>
          </a:p>
          <a:p>
            <a:endParaRPr lang="fa-IR" sz="4100" dirty="0"/>
          </a:p>
          <a:p>
            <a:r>
              <a:rPr lang="fa-IR" sz="4100" dirty="0"/>
              <a:t>ثبت اطلاعات بیماران کوهورت جراحی چاقی تهران</a:t>
            </a:r>
          </a:p>
          <a:p>
            <a:r>
              <a:rPr lang="fa-IR" sz="4100" dirty="0" smtClean="0"/>
              <a:t>راه </a:t>
            </a:r>
            <a:r>
              <a:rPr lang="fa-IR" sz="4100" dirty="0"/>
              <a:t>اندازی نظام ثبت نوزادان متولد شده با وزن خیلی کم (</a:t>
            </a:r>
            <a:r>
              <a:rPr lang="en-US" sz="4100" dirty="0"/>
              <a:t>VLBW)</a:t>
            </a:r>
          </a:p>
          <a:p>
            <a:endParaRPr lang="en-US" sz="4100" dirty="0"/>
          </a:p>
          <a:p>
            <a:r>
              <a:rPr lang="fa-IR" sz="4100" dirty="0"/>
              <a:t>برنامه ملی ثبت اطلاعات بیماران مبتلا به فیبروز کیستیک در ایران: با استفاده از سیستم </a:t>
            </a:r>
            <a:r>
              <a:rPr lang="en-US" dirty="0" smtClean="0"/>
              <a:t>GIS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00503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برنامه های ثبت در حال راه اندازی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dirty="0" smtClean="0"/>
              <a:t>برنامه ثبت ملی بیماری سندرم دیسترس تنفسی حاد (</a:t>
            </a:r>
            <a:r>
              <a:rPr lang="en-US" dirty="0" smtClean="0"/>
              <a:t>ARDS) </a:t>
            </a:r>
            <a:r>
              <a:rPr lang="fa-IR" dirty="0" smtClean="0"/>
              <a:t>در بیمارستان دکتر مسیح دانشوری</a:t>
            </a:r>
          </a:p>
          <a:p>
            <a:endParaRPr lang="fa-IR" dirty="0" smtClean="0"/>
          </a:p>
          <a:p>
            <a:r>
              <a:rPr lang="fa-IR" dirty="0" smtClean="0"/>
              <a:t>برنامه ثبت ملی بیماری سپسیس (</a:t>
            </a:r>
            <a:r>
              <a:rPr lang="en-US" dirty="0" smtClean="0"/>
              <a:t>Sepsis)</a:t>
            </a:r>
          </a:p>
          <a:p>
            <a:endParaRPr lang="en-US" dirty="0" smtClean="0"/>
          </a:p>
          <a:p>
            <a:r>
              <a:rPr lang="fa-IR" dirty="0" smtClean="0"/>
              <a:t>برنامه ثبت ملی سیستم نمره هی تخمین زننده وخامت بیماری و نرخ مرگ و میر در بیماران </a:t>
            </a:r>
            <a:r>
              <a:rPr lang="en-US" dirty="0" smtClean="0"/>
              <a:t>ICU</a:t>
            </a:r>
            <a:r>
              <a:rPr lang="fa-IR" dirty="0" smtClean="0"/>
              <a:t>در بیمارستان دکتر مسیح دانشوری</a:t>
            </a:r>
          </a:p>
          <a:p>
            <a:endParaRPr lang="fa-IR" dirty="0" smtClean="0"/>
          </a:p>
          <a:p>
            <a:r>
              <a:rPr lang="fa-IR" dirty="0" smtClean="0"/>
              <a:t>طرح کشوری اجرای </a:t>
            </a:r>
            <a:r>
              <a:rPr lang="en-US" dirty="0" smtClean="0"/>
              <a:t>Paperless</a:t>
            </a:r>
            <a:r>
              <a:rPr lang="fa-IR" dirty="0" smtClean="0"/>
              <a:t>در بخش مراقبت های ویژه در بیمارستان دکتر مسیح دانشوری</a:t>
            </a:r>
          </a:p>
          <a:p>
            <a:endParaRPr lang="fa-IR" dirty="0" smtClean="0"/>
          </a:p>
          <a:p>
            <a:r>
              <a:rPr lang="fa-IR" dirty="0" smtClean="0"/>
              <a:t>برنامه ملی ثبت ترومبوآمبولی(</a:t>
            </a:r>
            <a:r>
              <a:rPr lang="en-US" dirty="0" smtClean="0"/>
              <a:t>VTE) </a:t>
            </a:r>
            <a:r>
              <a:rPr lang="fa-IR" dirty="0" smtClean="0"/>
              <a:t>در بیمارستان آموزشی، پژوهشی و درمانی مسیح دانشوری: با استفاده از سیستم </a:t>
            </a:r>
            <a:r>
              <a:rPr lang="en-US" dirty="0" smtClean="0"/>
              <a:t>GIS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80623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برنامه های ثبت در </a:t>
            </a:r>
            <a:r>
              <a:rPr lang="fa-IR" dirty="0"/>
              <a:t>حال</a:t>
            </a:r>
            <a:r>
              <a:rPr lang="fa-IR" dirty="0" smtClean="0"/>
              <a:t> راه اندازی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en-US" sz="4000" dirty="0"/>
          </a:p>
          <a:p>
            <a:r>
              <a:rPr lang="fa-IR" sz="4000" dirty="0"/>
              <a:t>برنامه ثبت بیماران مبتلا به عفونت مایکوباکتریوم های غیر سلی (</a:t>
            </a:r>
            <a:r>
              <a:rPr lang="en-US" sz="4000" dirty="0"/>
              <a:t>Non-Tuberculosis Mycobacteria: NTMs) </a:t>
            </a:r>
            <a:r>
              <a:rPr lang="fa-IR" sz="4000" dirty="0"/>
              <a:t>در بیمارستان مسیح دانشوری: با استفاده از سیستم </a:t>
            </a:r>
            <a:r>
              <a:rPr lang="en-US" sz="4000" dirty="0"/>
              <a:t>GIS</a:t>
            </a:r>
          </a:p>
          <a:p>
            <a:endParaRPr lang="en-US" sz="4000" dirty="0"/>
          </a:p>
          <a:p>
            <a:r>
              <a:rPr lang="fa-IR" sz="4000" dirty="0"/>
              <a:t>برنامه ثبت بیماری سل(توبرکلوزیس: </a:t>
            </a:r>
            <a:r>
              <a:rPr lang="en-US" sz="4000" dirty="0"/>
              <a:t>TB) </a:t>
            </a:r>
            <a:r>
              <a:rPr lang="fa-IR" sz="4000" dirty="0"/>
              <a:t>در بیمارستان مسیح دانشوری: با استفاده از سیستم </a:t>
            </a:r>
            <a:r>
              <a:rPr lang="en-US" sz="4000" dirty="0"/>
              <a:t>GIS</a:t>
            </a:r>
          </a:p>
          <a:p>
            <a:endParaRPr lang="en-US" sz="4000" dirty="0"/>
          </a:p>
          <a:p>
            <a:r>
              <a:rPr lang="fa-IR" sz="4000" dirty="0"/>
              <a:t>برنامه ثبت تهویه غیر تهاجمی (</a:t>
            </a:r>
            <a:r>
              <a:rPr lang="en-US" sz="4000" dirty="0"/>
              <a:t>NIV) </a:t>
            </a:r>
            <a:r>
              <a:rPr lang="fa-IR" sz="4000" dirty="0"/>
              <a:t>در بیمارستان مسیح دانشوری: با استفاده از سیستم </a:t>
            </a:r>
            <a:r>
              <a:rPr lang="en-US" sz="4000" dirty="0"/>
              <a:t>GIS</a:t>
            </a:r>
          </a:p>
          <a:p>
            <a:endParaRPr lang="en-US" sz="4000" dirty="0"/>
          </a:p>
          <a:p>
            <a:r>
              <a:rPr lang="fa-IR" sz="4000" dirty="0"/>
              <a:t>برنامه ثبت بازتوانی ریوی در بیمارستان مسیح دانشوری: با استفاده از سیستم </a:t>
            </a:r>
            <a:r>
              <a:rPr lang="en-US" sz="4000" dirty="0"/>
              <a:t>GIS</a:t>
            </a:r>
          </a:p>
          <a:p>
            <a:endParaRPr lang="en-US" sz="4000" dirty="0"/>
          </a:p>
          <a:p>
            <a:r>
              <a:rPr lang="fa-IR" sz="4000" dirty="0"/>
              <a:t>برنامه ثبت بیماری های بینابینی ریه در بیمارستان مسیح دانشوری: با استفاده از سیستم </a:t>
            </a:r>
            <a:r>
              <a:rPr lang="en-US" sz="4000" dirty="0"/>
              <a:t>GIS</a:t>
            </a:r>
          </a:p>
          <a:p>
            <a:endParaRPr lang="en-US" dirty="0" smtClean="0"/>
          </a:p>
          <a:p>
            <a:endParaRPr lang="fa-IR" sz="4600" dirty="0"/>
          </a:p>
          <a:p>
            <a:endParaRPr lang="fa-IR" sz="4000" dirty="0"/>
          </a:p>
          <a:p>
            <a:endParaRPr lang="fa-I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11080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presentation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Necessity of conducting a registry</a:t>
            </a:r>
          </a:p>
          <a:p>
            <a:pPr algn="l" rtl="0"/>
            <a:r>
              <a:rPr lang="en-US" dirty="0" smtClean="0"/>
              <a:t>Strategy of our university</a:t>
            </a:r>
          </a:p>
          <a:p>
            <a:pPr algn="l" rtl="0"/>
            <a:r>
              <a:rPr lang="en-US" dirty="0" smtClean="0"/>
              <a:t>Presentation of current registries in SBMU</a:t>
            </a:r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59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برنامه های ثبت در </a:t>
            </a:r>
            <a:r>
              <a:rPr lang="fa-IR" dirty="0"/>
              <a:t>حال</a:t>
            </a:r>
            <a:r>
              <a:rPr lang="fa-IR" dirty="0" smtClean="0"/>
              <a:t> راه اندازی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sz="2800" dirty="0"/>
              <a:t>برنامه ثبت بیماران مبتلا به آسم شدید در بیمارستان مسیح دانشوری: با استفاده از سیستم </a:t>
            </a:r>
            <a:r>
              <a:rPr lang="en-US" sz="2800" dirty="0"/>
              <a:t>GIS</a:t>
            </a:r>
          </a:p>
          <a:p>
            <a:endParaRPr lang="en-US" sz="2800" dirty="0"/>
          </a:p>
          <a:p>
            <a:r>
              <a:rPr lang="fa-IR" sz="2800" dirty="0"/>
              <a:t>برنامه ثبت بیماران مبتلا به روش های مداخله ای ریوی (</a:t>
            </a:r>
            <a:r>
              <a:rPr lang="en-US" sz="2800" dirty="0"/>
              <a:t>Interventional Pulmonology): </a:t>
            </a:r>
            <a:r>
              <a:rPr lang="fa-IR" sz="2800" dirty="0"/>
              <a:t>با استفاده از سیستم </a:t>
            </a:r>
            <a:r>
              <a:rPr lang="en-US" sz="2800" dirty="0"/>
              <a:t>GIS</a:t>
            </a:r>
          </a:p>
          <a:p>
            <a:endParaRPr lang="en-US" sz="2800" dirty="0"/>
          </a:p>
          <a:p>
            <a:r>
              <a:rPr lang="fa-IR" sz="2800" dirty="0"/>
              <a:t>برنامه ملی مقایسه کارایی و هزینه اثربخشی روش های درمان دارویی متفاوت بر میزان موفقیت و مانایی ترک دخانیات در برنامه ادغام ترک دخانیات در مراکز درمان اعتیاد به مواد مخدر سازمان بهزیستی در بیمارستان مسیح دانشوری</a:t>
            </a:r>
          </a:p>
          <a:p>
            <a:endParaRPr lang="fa-IR" sz="2800" dirty="0"/>
          </a:p>
          <a:p>
            <a:r>
              <a:rPr lang="fa-IR" sz="2800" dirty="0"/>
              <a:t>برنامه ملی شیوع و بروز فیبروز ریوی ایدیوپاتیک (</a:t>
            </a:r>
            <a:r>
              <a:rPr lang="en-US" sz="2800" dirty="0"/>
              <a:t>IPF) </a:t>
            </a:r>
            <a:r>
              <a:rPr lang="fa-IR" sz="2800" dirty="0"/>
              <a:t>در بیمارستان مسیح دانشوری</a:t>
            </a:r>
          </a:p>
          <a:p>
            <a:endParaRPr lang="fa-I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2132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برنامه های ثبت در </a:t>
            </a:r>
            <a:r>
              <a:rPr lang="fa-IR" dirty="0"/>
              <a:t>حال</a:t>
            </a:r>
            <a:r>
              <a:rPr lang="fa-IR" dirty="0" smtClean="0"/>
              <a:t> راه اندازی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sz="2200" dirty="0"/>
          </a:p>
          <a:p>
            <a:r>
              <a:rPr lang="fa-IR" sz="2200" dirty="0"/>
              <a:t>برنامه ملی غربالگری و پایش بیماری انسدادی مزمن تنفسی در کارگران صنایع کوچک محدوده تحت پوشش دانشگاه علوم پزشکی شهید بهشتی در شهر تهران و عوامل مرتبط با آن (فاز اول) در بیمارستان مسیح دانشوری</a:t>
            </a:r>
          </a:p>
          <a:p>
            <a:endParaRPr lang="fa-IR" sz="2200" dirty="0"/>
          </a:p>
          <a:p>
            <a:r>
              <a:rPr lang="fa-IR" sz="2200" dirty="0"/>
              <a:t>برنامه مقایسه تاثیر دو روش یادگیری دروس پزشکی به روش ویدئو کنفرانس و روش حضوری برای دستیاران گروه پزشکی در بیمارستان مسیح دانشوری</a:t>
            </a:r>
          </a:p>
          <a:p>
            <a:endParaRPr lang="fa-IR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68267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22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9532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23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103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scientific</a:t>
            </a:r>
            <a:r>
              <a:rPr lang="en-US" dirty="0"/>
              <a:t>, clinical, and health policy purposes </a:t>
            </a:r>
            <a:endParaRPr lang="en-US" dirty="0" smtClean="0"/>
          </a:p>
          <a:p>
            <a:pPr algn="l" rtl="0"/>
            <a:r>
              <a:rPr lang="en-US" dirty="0"/>
              <a:t>can provide a real-world </a:t>
            </a:r>
            <a:endParaRPr lang="en-US" dirty="0" smtClean="0"/>
          </a:p>
          <a:p>
            <a:pPr lvl="1" algn="l" rtl="0"/>
            <a:r>
              <a:rPr lang="en-US" dirty="0" smtClean="0"/>
              <a:t>clinical </a:t>
            </a:r>
            <a:r>
              <a:rPr lang="en-US" b="1" dirty="0" smtClean="0">
                <a:solidFill>
                  <a:srgbClr val="FF0000"/>
                </a:solidFill>
              </a:rPr>
              <a:t>practice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/>
              <a:t>patient </a:t>
            </a:r>
            <a:r>
              <a:rPr lang="en-US" b="1" dirty="0">
                <a:solidFill>
                  <a:srgbClr val="FF0000"/>
                </a:solidFill>
              </a:rPr>
              <a:t>outcomes</a:t>
            </a:r>
          </a:p>
          <a:p>
            <a:pPr lvl="1" algn="l" rtl="0"/>
            <a:r>
              <a:rPr lang="en-US" b="1" dirty="0">
                <a:solidFill>
                  <a:srgbClr val="FF0000"/>
                </a:solidFill>
              </a:rPr>
              <a:t>safety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/>
              <a:t>comparative </a:t>
            </a:r>
            <a:r>
              <a:rPr lang="en-US" b="1" dirty="0">
                <a:solidFill>
                  <a:srgbClr val="FF0000"/>
                </a:solidFill>
              </a:rPr>
              <a:t>effectiveness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62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several other types of or uses for registries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dirty="0">
                <a:solidFill>
                  <a:srgbClr val="FF0000"/>
                </a:solidFill>
              </a:rPr>
              <a:t>geographically</a:t>
            </a:r>
            <a:r>
              <a:rPr lang="en-US" dirty="0" smtClean="0"/>
              <a:t> </a:t>
            </a:r>
            <a:r>
              <a:rPr lang="en-US" dirty="0"/>
              <a:t>based population registries (not based on a disease, condition, or exposure); </a:t>
            </a:r>
            <a:endParaRPr lang="en-US" dirty="0" smtClean="0"/>
          </a:p>
          <a:p>
            <a:pPr algn="l" rtl="0"/>
            <a:r>
              <a:rPr lang="en-US" dirty="0" smtClean="0"/>
              <a:t>registries </a:t>
            </a:r>
            <a:r>
              <a:rPr lang="en-US" dirty="0"/>
              <a:t>created for </a:t>
            </a:r>
            <a:r>
              <a:rPr lang="en-US" sz="2800" b="1" dirty="0">
                <a:solidFill>
                  <a:srgbClr val="FF0000"/>
                </a:solidFill>
              </a:rPr>
              <a:t>public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health</a:t>
            </a:r>
            <a:r>
              <a:rPr lang="en-US" dirty="0"/>
              <a:t> reporting without tracking outcomes (e.g., </a:t>
            </a:r>
            <a:r>
              <a:rPr lang="en-US" sz="2800" b="1" dirty="0">
                <a:solidFill>
                  <a:srgbClr val="FF0000"/>
                </a:solidFill>
              </a:rPr>
              <a:t>vaccine</a:t>
            </a:r>
            <a:r>
              <a:rPr lang="en-US" dirty="0"/>
              <a:t> registries);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6765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rtl="0"/>
            <a:r>
              <a:rPr lang="en-US" dirty="0"/>
              <a:t>A patient registry is an organized system that collect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uniform </a:t>
            </a:r>
            <a:r>
              <a:rPr lang="en-US" dirty="0"/>
              <a:t>data (clinical and other) </a:t>
            </a: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specified </a:t>
            </a:r>
            <a:r>
              <a:rPr lang="en-US" dirty="0"/>
              <a:t>outcomes for a population defined by a particular disease, </a:t>
            </a:r>
            <a:endParaRPr lang="en-US" dirty="0" smtClean="0"/>
          </a:p>
          <a:p>
            <a:pPr algn="l" rtl="0"/>
            <a:r>
              <a:rPr lang="en-US" dirty="0" smtClean="0"/>
              <a:t>Condition</a:t>
            </a:r>
          </a:p>
          <a:p>
            <a:pPr algn="l" rtl="0"/>
            <a:r>
              <a:rPr lang="en-US" dirty="0" smtClean="0"/>
              <a:t>Exposure</a:t>
            </a:r>
          </a:p>
          <a:p>
            <a:pPr algn="l" rtl="0"/>
            <a:r>
              <a:rPr lang="en-US" dirty="0" smtClean="0"/>
              <a:t>predetermined </a:t>
            </a:r>
            <a:r>
              <a:rPr lang="en-US" dirty="0"/>
              <a:t>scientific, clinical, or policy purposes.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717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Many </a:t>
            </a:r>
            <a:r>
              <a:rPr lang="en-US" dirty="0"/>
              <a:t>registries are, or include, </a:t>
            </a:r>
            <a:r>
              <a:rPr lang="en-US" sz="2800" b="1" dirty="0">
                <a:solidFill>
                  <a:srgbClr val="FF0000"/>
                </a:solidFill>
              </a:rPr>
              <a:t>high-quality</a:t>
            </a:r>
            <a:r>
              <a:rPr lang="en-US" dirty="0"/>
              <a:t> studies of </a:t>
            </a:r>
            <a:r>
              <a:rPr lang="en-US" sz="2800" b="1" dirty="0">
                <a:solidFill>
                  <a:srgbClr val="FF0000"/>
                </a:solidFill>
              </a:rPr>
              <a:t>cohorts</a:t>
            </a:r>
            <a:r>
              <a:rPr lang="en-US" dirty="0"/>
              <a:t> designed to address a </a:t>
            </a:r>
            <a:r>
              <a:rPr lang="en-US" sz="2800" b="1" dirty="0">
                <a:solidFill>
                  <a:srgbClr val="FF0000"/>
                </a:solidFill>
              </a:rPr>
              <a:t>specific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problem</a:t>
            </a:r>
            <a:r>
              <a:rPr lang="en-US" dirty="0"/>
              <a:t> and </a:t>
            </a:r>
            <a:r>
              <a:rPr lang="en-US" sz="2800" b="1" dirty="0">
                <a:solidFill>
                  <a:srgbClr val="FF0000"/>
                </a:solidFill>
              </a:rPr>
              <a:t>hypothesis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r>
              <a:rPr lang="en-US" sz="2800" b="1" dirty="0" err="1">
                <a:solidFill>
                  <a:srgbClr val="FF0000"/>
                </a:solidFill>
              </a:rPr>
              <a:t>Randomised</a:t>
            </a:r>
            <a:r>
              <a:rPr lang="en-US" dirty="0" smtClean="0"/>
              <a:t> </a:t>
            </a:r>
            <a:r>
              <a:rPr lang="en-US" sz="2800" b="1" dirty="0">
                <a:solidFill>
                  <a:srgbClr val="FF0000"/>
                </a:solidFill>
              </a:rPr>
              <a:t>trials</a:t>
            </a:r>
            <a:r>
              <a:rPr lang="en-US" dirty="0"/>
              <a:t> are </a:t>
            </a:r>
            <a:r>
              <a:rPr lang="en-US" sz="2800" b="1" dirty="0">
                <a:solidFill>
                  <a:srgbClr val="FF0000"/>
                </a:solidFill>
              </a:rPr>
              <a:t>not</a:t>
            </a:r>
            <a:r>
              <a:rPr lang="en-US" dirty="0"/>
              <a:t> always </a:t>
            </a:r>
            <a:r>
              <a:rPr lang="en-US" sz="2800" b="1" dirty="0">
                <a:solidFill>
                  <a:srgbClr val="FF0000"/>
                </a:solidFill>
              </a:rPr>
              <a:t>feasible</a:t>
            </a:r>
            <a:r>
              <a:rPr lang="en-US" dirty="0"/>
              <a:t> and, in some </a:t>
            </a:r>
            <a:r>
              <a:rPr lang="en-US" sz="2800" b="1" dirty="0">
                <a:solidFill>
                  <a:srgbClr val="FF0000"/>
                </a:solidFill>
              </a:rPr>
              <a:t>instances</a:t>
            </a:r>
            <a:r>
              <a:rPr lang="en-US" dirty="0"/>
              <a:t>, </a:t>
            </a:r>
            <a:r>
              <a:rPr lang="en-US" sz="2800" b="1" dirty="0">
                <a:solidFill>
                  <a:srgbClr val="FF0000"/>
                </a:solidFill>
              </a:rPr>
              <a:t>observational</a:t>
            </a:r>
            <a:r>
              <a:rPr lang="en-US" dirty="0"/>
              <a:t> studies may provide </a:t>
            </a:r>
            <a:r>
              <a:rPr lang="en-US" sz="2800" b="1" dirty="0">
                <a:solidFill>
                  <a:srgbClr val="FF0000"/>
                </a:solidFill>
              </a:rPr>
              <a:t>better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evidence</a:t>
            </a:r>
            <a:r>
              <a:rPr lang="en-US" dirty="0"/>
              <a:t>, as is generally the case for </a:t>
            </a:r>
            <a:r>
              <a:rPr lang="en-US" sz="2800" b="1" dirty="0">
                <a:solidFill>
                  <a:srgbClr val="FF0000"/>
                </a:solidFill>
              </a:rPr>
              <a:t>rare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adverse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effects</a:t>
            </a:r>
            <a:r>
              <a:rPr lang="en-US" dirty="0"/>
              <a:t>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2794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for </a:t>
            </a:r>
            <a:r>
              <a:rPr lang="en-US" dirty="0"/>
              <a:t>demonstrating the </a:t>
            </a:r>
            <a:r>
              <a:rPr lang="en-US" sz="2800" b="1" dirty="0">
                <a:solidFill>
                  <a:srgbClr val="FF0000"/>
                </a:solidFill>
              </a:rPr>
              <a:t>real-world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effects</a:t>
            </a:r>
            <a:r>
              <a:rPr lang="en-US" dirty="0"/>
              <a:t> of </a:t>
            </a:r>
            <a:r>
              <a:rPr lang="en-US" sz="2800" b="1" dirty="0">
                <a:solidFill>
                  <a:srgbClr val="FF0000"/>
                </a:solidFill>
              </a:rPr>
              <a:t>treatments</a:t>
            </a:r>
            <a:r>
              <a:rPr lang="en-US" dirty="0"/>
              <a:t> outside of the research setting and potentially in </a:t>
            </a:r>
            <a:r>
              <a:rPr lang="en-US" sz="2800" b="1" dirty="0">
                <a:solidFill>
                  <a:srgbClr val="FF0000"/>
                </a:solidFill>
              </a:rPr>
              <a:t>large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subsets</a:t>
            </a:r>
            <a:r>
              <a:rPr lang="en-US" dirty="0"/>
              <a:t> of </a:t>
            </a:r>
            <a:r>
              <a:rPr lang="en-US" sz="2800" b="1" dirty="0">
                <a:solidFill>
                  <a:srgbClr val="FF0000"/>
                </a:solidFill>
              </a:rPr>
              <a:t>affected</a:t>
            </a:r>
            <a:r>
              <a:rPr lang="en-US" dirty="0"/>
              <a:t> patients, and for </a:t>
            </a:r>
            <a:r>
              <a:rPr lang="en-US" sz="2800" b="1" dirty="0">
                <a:solidFill>
                  <a:srgbClr val="FF0000"/>
                </a:solidFill>
              </a:rPr>
              <a:t>providing</a:t>
            </a:r>
            <a:r>
              <a:rPr lang="en-US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long-term</a:t>
            </a:r>
            <a:r>
              <a:rPr lang="en-US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2277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000" b="1" dirty="0" smtClean="0">
                <a:solidFill>
                  <a:srgbClr val="FF0000"/>
                </a:solidFill>
              </a:rPr>
              <a:t>Threshold</a:t>
            </a:r>
            <a:r>
              <a:rPr lang="en-US" dirty="0" smtClean="0"/>
              <a:t> </a:t>
            </a:r>
            <a:r>
              <a:rPr lang="en-US" dirty="0"/>
              <a:t>above which a </a:t>
            </a:r>
            <a:r>
              <a:rPr lang="en-US" sz="3000" b="1" dirty="0">
                <a:solidFill>
                  <a:srgbClr val="FF0000"/>
                </a:solidFill>
              </a:rPr>
              <a:t>payer</a:t>
            </a:r>
            <a:r>
              <a:rPr lang="en-US" dirty="0"/>
              <a:t> is willing to pay for an </a:t>
            </a:r>
            <a:r>
              <a:rPr lang="en-US" sz="3000" b="1" dirty="0">
                <a:solidFill>
                  <a:srgbClr val="FF0000"/>
                </a:solidFill>
              </a:rPr>
              <a:t>improvement</a:t>
            </a:r>
            <a:r>
              <a:rPr lang="en-US" dirty="0"/>
              <a:t> in patient </a:t>
            </a:r>
            <a:r>
              <a:rPr lang="en-US" sz="3000" b="1" dirty="0">
                <a:solidFill>
                  <a:srgbClr val="FF0000"/>
                </a:solidFill>
              </a:rPr>
              <a:t>outcomes</a:t>
            </a:r>
            <a:r>
              <a:rPr lang="en-US" dirty="0" smtClean="0"/>
              <a:t>. </a:t>
            </a:r>
          </a:p>
          <a:p>
            <a:pPr algn="l" rtl="0"/>
            <a:r>
              <a:rPr lang="en-US" sz="3000" b="1" dirty="0" smtClean="0">
                <a:solidFill>
                  <a:srgbClr val="FF0000"/>
                </a:solidFill>
              </a:rPr>
              <a:t>Rare</a:t>
            </a:r>
            <a:r>
              <a:rPr lang="en-US" dirty="0" smtClean="0"/>
              <a:t> </a:t>
            </a:r>
            <a:r>
              <a:rPr lang="en-US" sz="3000" b="1" dirty="0">
                <a:solidFill>
                  <a:srgbClr val="FF0000"/>
                </a:solidFill>
              </a:rPr>
              <a:t>diseases</a:t>
            </a:r>
            <a:r>
              <a:rPr lang="en-US" dirty="0"/>
              <a:t>, when it can be difficult to gather clinical effectiveness data together with </a:t>
            </a:r>
            <a:r>
              <a:rPr lang="en-US" sz="3000" b="1" dirty="0">
                <a:solidFill>
                  <a:srgbClr val="FF0000"/>
                </a:solidFill>
              </a:rPr>
              <a:t>quality-of-life</a:t>
            </a:r>
            <a:r>
              <a:rPr lang="en-US" dirty="0"/>
              <a:t> data </a:t>
            </a:r>
            <a:endParaRPr lang="en-US" dirty="0" smtClean="0"/>
          </a:p>
          <a:p>
            <a:pPr algn="l" rtl="0"/>
            <a:r>
              <a:rPr lang="en-US" dirty="0" smtClean="0"/>
              <a:t>Facility </a:t>
            </a:r>
            <a:r>
              <a:rPr lang="en-US" dirty="0"/>
              <a:t>the process of </a:t>
            </a:r>
            <a:r>
              <a:rPr lang="en-US" sz="3000" b="1" dirty="0">
                <a:solidFill>
                  <a:srgbClr val="FF0000"/>
                </a:solidFill>
              </a:rPr>
              <a:t>technology</a:t>
            </a:r>
            <a:r>
              <a:rPr lang="en-US" dirty="0"/>
              <a:t> </a:t>
            </a:r>
            <a:r>
              <a:rPr lang="en-US" sz="3000" b="1" dirty="0">
                <a:solidFill>
                  <a:srgbClr val="FF0000"/>
                </a:solidFill>
              </a:rPr>
              <a:t>assessment</a:t>
            </a:r>
            <a:r>
              <a:rPr lang="en-US" dirty="0"/>
              <a:t> and improving patient care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1804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Strategic Plan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Almost are disease base</a:t>
            </a:r>
            <a:endParaRPr lang="fa-IR" dirty="0" smtClean="0"/>
          </a:p>
          <a:p>
            <a:pPr algn="l" rtl="0"/>
            <a:r>
              <a:rPr lang="en-US" dirty="0" smtClean="0"/>
              <a:t>Attention to:</a:t>
            </a:r>
          </a:p>
          <a:p>
            <a:pPr lvl="1" algn="l" rtl="0"/>
            <a:r>
              <a:rPr lang="en-US" dirty="0" smtClean="0"/>
              <a:t>cost</a:t>
            </a:r>
            <a:endParaRPr lang="fa-IR" dirty="0" smtClean="0"/>
          </a:p>
          <a:p>
            <a:pPr lvl="1" algn="l" rtl="0"/>
            <a:r>
              <a:rPr lang="en-US" dirty="0" smtClean="0"/>
              <a:t>satisfaction</a:t>
            </a:r>
            <a:endParaRPr lang="fa-IR" dirty="0" smtClean="0"/>
          </a:p>
          <a:p>
            <a:pPr lvl="1" algn="l" rtl="0"/>
            <a:r>
              <a:rPr lang="en-US" dirty="0" smtClean="0"/>
              <a:t>compliance</a:t>
            </a:r>
            <a:endParaRPr lang="fa-IR" dirty="0" smtClean="0"/>
          </a:p>
          <a:p>
            <a:pPr lvl="1" algn="l" rtl="0"/>
            <a:r>
              <a:rPr lang="en-US" dirty="0" smtClean="0"/>
              <a:t>Adverse effect</a:t>
            </a:r>
          </a:p>
          <a:p>
            <a:pPr lvl="1" algn="l" rtl="0"/>
            <a:r>
              <a:rPr lang="en-US" dirty="0" smtClean="0"/>
              <a:t>Induced demand</a:t>
            </a:r>
            <a:endParaRPr lang="fa-IR" dirty="0" smtClean="0"/>
          </a:p>
          <a:p>
            <a:pPr algn="r" rtl="1"/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EDCE-9C26-4304-B166-0B22C1F4896B}" type="slidenum">
              <a:rPr lang="fa-IR" smtClean="0"/>
              <a:t>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http://dregistry.sbmu.ac.ir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2364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1121</Words>
  <Application>Microsoft Office PowerPoint</Application>
  <PresentationFormat>On-screen Show (4:3)</PresentationFormat>
  <Paragraphs>173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Office Theme</vt:lpstr>
      <vt:lpstr>Disease and Health Outcome  Registry Workshop Necessity Of registry</vt:lpstr>
      <vt:lpstr>Goals of this presentation</vt:lpstr>
      <vt:lpstr> </vt:lpstr>
      <vt:lpstr>several other types of or uses for registries</vt:lpstr>
      <vt:lpstr>A patient registry is an organized system that collect :</vt:lpstr>
      <vt:lpstr>PowerPoint Presentation</vt:lpstr>
      <vt:lpstr>PowerPoint Presentation</vt:lpstr>
      <vt:lpstr>PowerPoint Presentation</vt:lpstr>
      <vt:lpstr>Strategic Plan</vt:lpstr>
      <vt:lpstr>Defining Patient Outcomes </vt:lpstr>
      <vt:lpstr>برنامه های ثبت موجود</vt:lpstr>
      <vt:lpstr>برنامه های ثبت موجود</vt:lpstr>
      <vt:lpstr>برنامه های ثبت موجود</vt:lpstr>
      <vt:lpstr>برنامه های ثبت موجود</vt:lpstr>
      <vt:lpstr>برنامه های ثبت موجود</vt:lpstr>
      <vt:lpstr>برنامه های ثبت در حال راه اندازی</vt:lpstr>
      <vt:lpstr>برنامه های ثبت در حال راه اندازی</vt:lpstr>
      <vt:lpstr>برنامه های ثبت در حال راه اندازی</vt:lpstr>
      <vt:lpstr>برنامه های ثبت در حال راه اندازی</vt:lpstr>
      <vt:lpstr>برنامه های ثبت در حال راه اندازی</vt:lpstr>
      <vt:lpstr>برنامه های ثبت در حال راه اندازی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SBMU</dc:creator>
  <cp:lastModifiedBy>Fariba Rasannejad</cp:lastModifiedBy>
  <cp:revision>34</cp:revision>
  <dcterms:created xsi:type="dcterms:W3CDTF">2019-09-11T17:47:59Z</dcterms:created>
  <dcterms:modified xsi:type="dcterms:W3CDTF">2024-11-17T05:50:24Z</dcterms:modified>
</cp:coreProperties>
</file>